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1067-EAB0-4A22-BB06-CB902E85278E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4EC7D-4587-4F7A-AAD2-3B7F9EB34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Per Unit Quantities–Single line diagram – Impedance diagram of a power system </a:t>
            </a:r>
            <a:endParaRPr lang="en-IN" sz="2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7"/>
          <p:cNvGrpSpPr/>
          <p:nvPr/>
        </p:nvGrpSpPr>
        <p:grpSpPr>
          <a:xfrm>
            <a:off x="457200" y="1143000"/>
            <a:ext cx="7924800" cy="3741493"/>
            <a:chOff x="457200" y="1111731"/>
            <a:chExt cx="7924800" cy="3741493"/>
          </a:xfrm>
        </p:grpSpPr>
        <p:sp>
          <p:nvSpPr>
            <p:cNvPr id="2" name="Oval 1"/>
            <p:cNvSpPr/>
            <p:nvPr/>
          </p:nvSpPr>
          <p:spPr>
            <a:xfrm>
              <a:off x="990600" y="1568931"/>
              <a:ext cx="914400" cy="9144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400" b="1" dirty="0" err="1" smtClean="0">
                  <a:latin typeface="Bookman Old Style" pitchFamily="18" charset="0"/>
                </a:rPr>
                <a:t>E</a:t>
              </a:r>
              <a:r>
                <a:rPr lang="en-IN" sz="2400" b="1" baseline="-25000" dirty="0" err="1" smtClean="0">
                  <a:latin typeface="Bookman Old Style" pitchFamily="18" charset="0"/>
                </a:rPr>
                <a:t>g</a:t>
              </a:r>
              <a:endParaRPr lang="en-IN" sz="2400" b="1" baseline="-25000" dirty="0">
                <a:latin typeface="Bookman Old Style" pitchFamily="18" charset="0"/>
              </a:endParaRP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 rot="15973843" flipH="1" flipV="1">
              <a:off x="1250118" y="3212028"/>
              <a:ext cx="676615" cy="324557"/>
              <a:chOff x="2105" y="672"/>
              <a:chExt cx="1258" cy="192"/>
            </a:xfrm>
          </p:grpSpPr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14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5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12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3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10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1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16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8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9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cxnSp>
          <p:nvCxnSpPr>
            <p:cNvPr id="17" name="Straight Connector 16"/>
            <p:cNvCxnSpPr>
              <a:stCxn id="2" idx="4"/>
            </p:cNvCxnSpPr>
            <p:nvPr/>
          </p:nvCxnSpPr>
          <p:spPr>
            <a:xfrm rot="16200000" flipH="1">
              <a:off x="1152209" y="2778921"/>
              <a:ext cx="592746" cy="1565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6934200" y="1492731"/>
              <a:ext cx="914400" cy="914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b="1" dirty="0" smtClean="0">
                  <a:latin typeface="Bookman Old Style" pitchFamily="18" charset="0"/>
                </a:rPr>
                <a:t>E</a:t>
              </a:r>
              <a:r>
                <a:rPr lang="en-IN" sz="2000" b="1" baseline="-25000" dirty="0" smtClean="0">
                  <a:latin typeface="Bookman Old Style" pitchFamily="18" charset="0"/>
                </a:rPr>
                <a:t>m2</a:t>
              </a:r>
              <a:endParaRPr lang="en-IN" sz="2000" b="1" baseline="-25000" dirty="0">
                <a:latin typeface="Bookman Old Style" pitchFamily="18" charset="0"/>
              </a:endParaRPr>
            </a:p>
          </p:txBody>
        </p:sp>
        <p:grpSp>
          <p:nvGrpSpPr>
            <p:cNvPr id="18" name="Group 16"/>
            <p:cNvGrpSpPr>
              <a:grpSpLocks/>
            </p:cNvGrpSpPr>
            <p:nvPr/>
          </p:nvGrpSpPr>
          <p:grpSpPr bwMode="auto">
            <a:xfrm rot="15973843" flipH="1" flipV="1">
              <a:off x="7236493" y="3090143"/>
              <a:ext cx="671606" cy="405602"/>
              <a:chOff x="2105" y="672"/>
              <a:chExt cx="1258" cy="192"/>
            </a:xfrm>
          </p:grpSpPr>
          <p:grpSp>
            <p:nvGrpSpPr>
              <p:cNvPr id="19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47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8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0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45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6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1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43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4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2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41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2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cxnSp>
          <p:nvCxnSpPr>
            <p:cNvPr id="49" name="Straight Connector 48"/>
            <p:cNvCxnSpPr>
              <a:stCxn id="35" idx="4"/>
            </p:cNvCxnSpPr>
            <p:nvPr/>
          </p:nvCxnSpPr>
          <p:spPr>
            <a:xfrm rot="16200000" flipH="1">
              <a:off x="7102376" y="2696155"/>
              <a:ext cx="598924" cy="2087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5466692" y="1568931"/>
              <a:ext cx="914400" cy="914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000" b="1" dirty="0" smtClean="0">
                  <a:latin typeface="Bookman Old Style" pitchFamily="18" charset="0"/>
                </a:rPr>
                <a:t>E</a:t>
              </a:r>
              <a:r>
                <a:rPr lang="en-IN" sz="2000" b="1" baseline="-25000" dirty="0" smtClean="0">
                  <a:latin typeface="Bookman Old Style" pitchFamily="18" charset="0"/>
                </a:rPr>
                <a:t>m1</a:t>
              </a:r>
              <a:endParaRPr lang="en-IN" sz="2000" b="1" baseline="-25000" dirty="0">
                <a:latin typeface="Bookman Old Style" pitchFamily="18" charset="0"/>
              </a:endParaRPr>
            </a:p>
          </p:txBody>
        </p:sp>
        <p:grpSp>
          <p:nvGrpSpPr>
            <p:cNvPr id="23" name="Group 16"/>
            <p:cNvGrpSpPr>
              <a:grpSpLocks/>
            </p:cNvGrpSpPr>
            <p:nvPr/>
          </p:nvGrpSpPr>
          <p:grpSpPr bwMode="auto">
            <a:xfrm rot="15973843" flipH="1" flipV="1">
              <a:off x="5775775" y="3159092"/>
              <a:ext cx="596866" cy="349232"/>
              <a:chOff x="2105" y="672"/>
              <a:chExt cx="1258" cy="192"/>
            </a:xfrm>
          </p:grpSpPr>
          <p:grpSp>
            <p:nvGrpSpPr>
              <p:cNvPr id="24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62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63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5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60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61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6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58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9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56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7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cxnSp>
          <p:nvCxnSpPr>
            <p:cNvPr id="64" name="Straight Connector 63"/>
            <p:cNvCxnSpPr>
              <a:stCxn id="50" idx="4"/>
            </p:cNvCxnSpPr>
            <p:nvPr/>
          </p:nvCxnSpPr>
          <p:spPr>
            <a:xfrm rot="16200000" flipH="1">
              <a:off x="5634868" y="2772355"/>
              <a:ext cx="598924" cy="2087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grpSp>
          <p:nvGrpSpPr>
            <p:cNvPr id="28" name="Group 16"/>
            <p:cNvGrpSpPr>
              <a:grpSpLocks/>
            </p:cNvGrpSpPr>
            <p:nvPr/>
          </p:nvGrpSpPr>
          <p:grpSpPr bwMode="auto">
            <a:xfrm rot="10590465" flipH="1" flipV="1">
              <a:off x="2066132" y="4539489"/>
              <a:ext cx="782878" cy="288917"/>
              <a:chOff x="2105" y="672"/>
              <a:chExt cx="1258" cy="192"/>
            </a:xfrm>
          </p:grpSpPr>
          <p:grpSp>
            <p:nvGrpSpPr>
              <p:cNvPr id="29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76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77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0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74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75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72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73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2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70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71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33" name="Group 16"/>
            <p:cNvGrpSpPr>
              <a:grpSpLocks/>
            </p:cNvGrpSpPr>
            <p:nvPr/>
          </p:nvGrpSpPr>
          <p:grpSpPr bwMode="auto">
            <a:xfrm rot="10590465" flipH="1" flipV="1">
              <a:off x="3552449" y="4564307"/>
              <a:ext cx="782878" cy="288917"/>
              <a:chOff x="2105" y="672"/>
              <a:chExt cx="1258" cy="192"/>
            </a:xfrm>
          </p:grpSpPr>
          <p:grpSp>
            <p:nvGrpSpPr>
              <p:cNvPr id="34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89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90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6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87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88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7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85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86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8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83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84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39" name="Group 16"/>
            <p:cNvGrpSpPr>
              <a:grpSpLocks/>
            </p:cNvGrpSpPr>
            <p:nvPr/>
          </p:nvGrpSpPr>
          <p:grpSpPr bwMode="auto">
            <a:xfrm rot="10590465" flipH="1" flipV="1">
              <a:off x="4847849" y="4564307"/>
              <a:ext cx="782878" cy="288917"/>
              <a:chOff x="2105" y="672"/>
              <a:chExt cx="1258" cy="192"/>
            </a:xfrm>
          </p:grpSpPr>
          <p:grpSp>
            <p:nvGrpSpPr>
              <p:cNvPr id="40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102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03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51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100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01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52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98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99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53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96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97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cxnSp>
          <p:nvCxnSpPr>
            <p:cNvPr id="105" name="Straight Connector 104"/>
            <p:cNvCxnSpPr/>
            <p:nvPr/>
          </p:nvCxnSpPr>
          <p:spPr>
            <a:xfrm rot="16200000" flipH="1" flipV="1">
              <a:off x="1761750" y="4497487"/>
              <a:ext cx="34094" cy="661993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446463" y="3688015"/>
              <a:ext cx="1337" cy="115751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16200000" flipH="1">
              <a:off x="3187245" y="4274158"/>
              <a:ext cx="28078" cy="8625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6200000" flipH="1">
              <a:off x="4595116" y="4539862"/>
              <a:ext cx="4703" cy="588083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6216403" y="4051535"/>
              <a:ext cx="53098" cy="1382495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5638800" y="4007331"/>
              <a:ext cx="2438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5993782" y="3612509"/>
              <a:ext cx="26018" cy="39482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440387" y="3626331"/>
              <a:ext cx="26018" cy="39482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6553200" y="4388331"/>
              <a:ext cx="762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457200" y="1111731"/>
              <a:ext cx="7924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2" name="Straight Connector 131"/>
            <p:cNvCxnSpPr>
              <a:stCxn id="2" idx="0"/>
            </p:cNvCxnSpPr>
            <p:nvPr/>
          </p:nvCxnSpPr>
          <p:spPr>
            <a:xfrm rot="5400000" flipH="1" flipV="1">
              <a:off x="1219200" y="1340331"/>
              <a:ext cx="4572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5639594" y="1339537"/>
              <a:ext cx="4572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4" name="Straight Connector 133"/>
            <p:cNvCxnSpPr>
              <a:stCxn id="35" idx="0"/>
            </p:cNvCxnSpPr>
            <p:nvPr/>
          </p:nvCxnSpPr>
          <p:spPr>
            <a:xfrm rot="5400000" flipH="1" flipV="1">
              <a:off x="7200900" y="1302231"/>
              <a:ext cx="381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18288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j0.2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752600" y="502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j0.0805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352800" y="5105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j0.164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502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j0.0805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572000" y="3048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J0.345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848600" y="3048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J0.69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85800" y="5791200"/>
            <a:ext cx="8001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SEQUENCE </a:t>
            </a:r>
            <a:r>
              <a:rPr lang="en-IN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REACTANCE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OF THE GIVEN POWER SYSTEM NETWORK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 rot="15973843" flipH="1" flipV="1">
            <a:off x="1250126" y="3212030"/>
            <a:ext cx="676616" cy="324555"/>
            <a:chOff x="2105" y="672"/>
            <a:chExt cx="1258" cy="192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98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9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96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7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94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5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92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3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cxnSp>
        <p:nvCxnSpPr>
          <p:cNvPr id="5" name="Straight Connector 4"/>
          <p:cNvCxnSpPr/>
          <p:nvPr/>
        </p:nvCxnSpPr>
        <p:spPr>
          <a:xfrm rot="16200000" flipH="1">
            <a:off x="672544" y="2299256"/>
            <a:ext cx="1552077" cy="156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" name="Group 16"/>
          <p:cNvGrpSpPr>
            <a:grpSpLocks/>
          </p:cNvGrpSpPr>
          <p:nvPr/>
        </p:nvGrpSpPr>
        <p:grpSpPr bwMode="auto">
          <a:xfrm rot="15973843" flipH="1" flipV="1">
            <a:off x="7127635" y="2203008"/>
            <a:ext cx="671606" cy="405602"/>
            <a:chOff x="2105" y="672"/>
            <a:chExt cx="1258" cy="192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86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87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84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85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82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83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12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80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81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13" name="Group 16"/>
          <p:cNvGrpSpPr>
            <a:grpSpLocks/>
          </p:cNvGrpSpPr>
          <p:nvPr/>
        </p:nvGrpSpPr>
        <p:grpSpPr bwMode="auto">
          <a:xfrm rot="15973843" flipH="1" flipV="1">
            <a:off x="5610422" y="2268252"/>
            <a:ext cx="596868" cy="349230"/>
            <a:chOff x="2105" y="672"/>
            <a:chExt cx="1258" cy="192"/>
          </a:xfrm>
        </p:grpSpPr>
        <p:grpSp>
          <p:nvGrpSpPr>
            <p:cNvPr id="14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74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75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8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72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73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9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70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71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30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68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69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31" name="Group 16"/>
          <p:cNvGrpSpPr>
            <a:grpSpLocks/>
          </p:cNvGrpSpPr>
          <p:nvPr/>
        </p:nvGrpSpPr>
        <p:grpSpPr bwMode="auto">
          <a:xfrm rot="10590465" flipH="1" flipV="1">
            <a:off x="2066132" y="4539489"/>
            <a:ext cx="782878" cy="288917"/>
            <a:chOff x="2105" y="672"/>
            <a:chExt cx="1258" cy="192"/>
          </a:xfrm>
        </p:grpSpPr>
        <p:grpSp>
          <p:nvGrpSpPr>
            <p:cNvPr id="40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62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63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1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60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61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2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58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9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3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56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7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 rot="10590465" flipH="1" flipV="1">
            <a:off x="3552449" y="4564307"/>
            <a:ext cx="782878" cy="288917"/>
            <a:chOff x="2105" y="672"/>
            <a:chExt cx="1258" cy="192"/>
          </a:xfrm>
        </p:grpSpPr>
        <p:grpSp>
          <p:nvGrpSpPr>
            <p:cNvPr id="53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50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1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54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48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9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55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46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7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64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44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5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65" name="Group 16"/>
          <p:cNvGrpSpPr>
            <a:grpSpLocks/>
          </p:cNvGrpSpPr>
          <p:nvPr/>
        </p:nvGrpSpPr>
        <p:grpSpPr bwMode="auto">
          <a:xfrm rot="10590465" flipH="1" flipV="1">
            <a:off x="4847849" y="4564307"/>
            <a:ext cx="782878" cy="288917"/>
            <a:chOff x="2105" y="672"/>
            <a:chExt cx="1258" cy="192"/>
          </a:xfrm>
        </p:grpSpPr>
        <p:grpSp>
          <p:nvGrpSpPr>
            <p:cNvPr id="66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38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9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67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36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76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34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5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77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32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3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cxnSp>
        <p:nvCxnSpPr>
          <p:cNvPr id="15" name="Straight Connector 14"/>
          <p:cNvCxnSpPr/>
          <p:nvPr/>
        </p:nvCxnSpPr>
        <p:spPr>
          <a:xfrm rot="16200000" flipH="1" flipV="1">
            <a:off x="1761750" y="4497487"/>
            <a:ext cx="34094" cy="66199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46463" y="3688015"/>
            <a:ext cx="1337" cy="115751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3187245" y="4274158"/>
            <a:ext cx="28078" cy="862592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595116" y="4539862"/>
            <a:ext cx="4703" cy="58808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16403" y="4051535"/>
            <a:ext cx="53098" cy="138249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8800" y="4007331"/>
            <a:ext cx="24384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Straight Connector 20"/>
          <p:cNvCxnSpPr>
            <a:stCxn id="73" idx="2"/>
          </p:cNvCxnSpPr>
          <p:nvPr/>
        </p:nvCxnSpPr>
        <p:spPr>
          <a:xfrm>
            <a:off x="5892519" y="2681856"/>
            <a:ext cx="127281" cy="1325475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" name="Straight Connector 21"/>
          <p:cNvCxnSpPr>
            <a:stCxn id="85" idx="2"/>
          </p:cNvCxnSpPr>
          <p:nvPr/>
        </p:nvCxnSpPr>
        <p:spPr>
          <a:xfrm>
            <a:off x="7443899" y="2674800"/>
            <a:ext cx="22506" cy="1346353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6553200" y="4388331"/>
            <a:ext cx="7620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" y="1111731"/>
            <a:ext cx="79248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1219200" y="1340331"/>
            <a:ext cx="4572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6" name="Straight Connector 25"/>
          <p:cNvCxnSpPr>
            <a:stCxn id="69" idx="2"/>
          </p:cNvCxnSpPr>
          <p:nvPr/>
        </p:nvCxnSpPr>
        <p:spPr>
          <a:xfrm flipH="1" flipV="1">
            <a:off x="5868988" y="1143000"/>
            <a:ext cx="34697" cy="112730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Straight Connector 26"/>
          <p:cNvCxnSpPr>
            <a:stCxn id="80" idx="2"/>
          </p:cNvCxnSpPr>
          <p:nvPr/>
        </p:nvCxnSpPr>
        <p:spPr>
          <a:xfrm flipH="1" flipV="1">
            <a:off x="7392194" y="1112525"/>
            <a:ext cx="65247" cy="1025974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00" name="TextBox 99"/>
          <p:cNvSpPr txBox="1"/>
          <p:nvPr/>
        </p:nvSpPr>
        <p:spPr>
          <a:xfrm>
            <a:off x="18288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j0.2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752600" y="502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j0.0805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352800" y="5105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j0.164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953000" y="502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j0.0805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72000" y="2286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j0.345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696200" y="2133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Bookman Old Style" pitchFamily="18" charset="0"/>
              </a:rPr>
              <a:t>j0.69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28600" y="5791200"/>
            <a:ext cx="8458200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REACTANCE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OF THE GIVEN POWER SYSTEM NETWORK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Def:-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 unit value of any quantity is the ratio of the actual value in any units to the base value in the same units.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533400" y="1500174"/>
            <a:ext cx="8229600" cy="4829266"/>
            <a:chOff x="533400" y="1500174"/>
            <a:chExt cx="8229600" cy="4829266"/>
          </a:xfrm>
        </p:grpSpPr>
        <p:sp>
          <p:nvSpPr>
            <p:cNvPr id="3" name="Oval 2"/>
            <p:cNvSpPr/>
            <p:nvPr/>
          </p:nvSpPr>
          <p:spPr>
            <a:xfrm>
              <a:off x="609600" y="3252774"/>
              <a:ext cx="914400" cy="914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3200" b="1" dirty="0" smtClean="0">
                  <a:latin typeface="Bookman Old Style" pitchFamily="18" charset="0"/>
                </a:rPr>
                <a:t>G</a:t>
              </a:r>
              <a:endParaRPr lang="en-IN" sz="3200" b="1" dirty="0">
                <a:latin typeface="Bookman Old Style" pitchFamily="18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7772400" y="2414574"/>
              <a:ext cx="914400" cy="914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400" b="1" dirty="0" smtClean="0">
                  <a:latin typeface="Bookman Old Style" pitchFamily="18" charset="0"/>
                </a:rPr>
                <a:t>M</a:t>
              </a:r>
              <a:r>
                <a:rPr lang="en-IN" sz="2400" b="1" baseline="-25000" dirty="0" smtClean="0">
                  <a:latin typeface="Bookman Old Style" pitchFamily="18" charset="0"/>
                </a:rPr>
                <a:t>1</a:t>
              </a:r>
              <a:endParaRPr lang="en-IN" sz="2400" b="1" baseline="-25000" dirty="0">
                <a:latin typeface="Bookman Old Style" pitchFamily="18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7772400" y="3709974"/>
              <a:ext cx="914400" cy="9144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sz="2400" b="1" dirty="0" smtClean="0">
                  <a:latin typeface="Bookman Old Style" pitchFamily="18" charset="0"/>
                </a:rPr>
                <a:t>M</a:t>
              </a:r>
              <a:r>
                <a:rPr lang="en-IN" sz="2400" b="1" baseline="-25000" dirty="0" smtClean="0">
                  <a:latin typeface="Bookman Old Style" pitchFamily="18" charset="0"/>
                </a:rPr>
                <a:t>2</a:t>
              </a:r>
            </a:p>
          </p:txBody>
        </p:sp>
        <p:grpSp>
          <p:nvGrpSpPr>
            <p:cNvPr id="6" name="Group 16"/>
            <p:cNvGrpSpPr>
              <a:grpSpLocks/>
            </p:cNvGrpSpPr>
            <p:nvPr/>
          </p:nvGrpSpPr>
          <p:grpSpPr bwMode="auto">
            <a:xfrm rot="5146466" flipH="1" flipV="1">
              <a:off x="1848181" y="3453533"/>
              <a:ext cx="835920" cy="466505"/>
              <a:chOff x="2105" y="672"/>
              <a:chExt cx="1258" cy="192"/>
            </a:xfrm>
          </p:grpSpPr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17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8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15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6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13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4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11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2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 rot="15907986" flipH="1" flipV="1">
              <a:off x="2397795" y="3447961"/>
              <a:ext cx="820256" cy="466505"/>
              <a:chOff x="2105" y="672"/>
              <a:chExt cx="1258" cy="192"/>
            </a:xfrm>
          </p:grpSpPr>
          <p:grpSp>
            <p:nvGrpSpPr>
              <p:cNvPr id="20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30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1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28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9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26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7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3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24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5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32" name="Group 16"/>
            <p:cNvGrpSpPr>
              <a:grpSpLocks/>
            </p:cNvGrpSpPr>
            <p:nvPr/>
          </p:nvGrpSpPr>
          <p:grpSpPr bwMode="auto">
            <a:xfrm rot="5146466" flipH="1" flipV="1">
              <a:off x="5207359" y="3499690"/>
              <a:ext cx="775671" cy="466505"/>
              <a:chOff x="2105" y="672"/>
              <a:chExt cx="1258" cy="192"/>
            </a:xfrm>
          </p:grpSpPr>
          <p:grpSp>
            <p:nvGrpSpPr>
              <p:cNvPr id="33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43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4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4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41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2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5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39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40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6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37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8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45" name="Group 16"/>
            <p:cNvGrpSpPr>
              <a:grpSpLocks/>
            </p:cNvGrpSpPr>
            <p:nvPr/>
          </p:nvGrpSpPr>
          <p:grpSpPr bwMode="auto">
            <a:xfrm rot="15907986" flipH="1" flipV="1">
              <a:off x="5743043" y="3503949"/>
              <a:ext cx="779686" cy="466505"/>
              <a:chOff x="2105" y="672"/>
              <a:chExt cx="1258" cy="192"/>
            </a:xfrm>
          </p:grpSpPr>
          <p:grpSp>
            <p:nvGrpSpPr>
              <p:cNvPr id="46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56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7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7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54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5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8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52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3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9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50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51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cxnSp>
          <p:nvCxnSpPr>
            <p:cNvPr id="58" name="Straight Connector 57"/>
            <p:cNvCxnSpPr/>
            <p:nvPr/>
          </p:nvCxnSpPr>
          <p:spPr>
            <a:xfrm rot="5400000">
              <a:off x="2476500" y="3748074"/>
              <a:ext cx="1752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4304506" y="3747280"/>
              <a:ext cx="1752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6057106" y="3594880"/>
              <a:ext cx="2057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1" name="Straight Connector 60"/>
            <p:cNvCxnSpPr>
              <a:stCxn id="3" idx="6"/>
            </p:cNvCxnSpPr>
            <p:nvPr/>
          </p:nvCxnSpPr>
          <p:spPr>
            <a:xfrm>
              <a:off x="1524000" y="3709974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971800" y="3709974"/>
              <a:ext cx="381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352800" y="3709974"/>
              <a:ext cx="1828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181600" y="3709974"/>
              <a:ext cx="304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248400" y="3709974"/>
              <a:ext cx="8382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6" name="Straight Connector 65"/>
            <p:cNvCxnSpPr>
              <a:endCxn id="4" idx="2"/>
            </p:cNvCxnSpPr>
            <p:nvPr/>
          </p:nvCxnSpPr>
          <p:spPr>
            <a:xfrm>
              <a:off x="7086600" y="2871774"/>
              <a:ext cx="685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7" name="Straight Connector 66"/>
            <p:cNvCxnSpPr>
              <a:stCxn id="5" idx="2"/>
            </p:cNvCxnSpPr>
            <p:nvPr/>
          </p:nvCxnSpPr>
          <p:spPr>
            <a:xfrm rot="10800000">
              <a:off x="7086600" y="4167174"/>
              <a:ext cx="685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grpSp>
          <p:nvGrpSpPr>
            <p:cNvPr id="68" name="Group 130"/>
            <p:cNvGrpSpPr/>
            <p:nvPr/>
          </p:nvGrpSpPr>
          <p:grpSpPr>
            <a:xfrm>
              <a:off x="5486400" y="4471974"/>
              <a:ext cx="533400" cy="685800"/>
              <a:chOff x="4876800" y="4572000"/>
              <a:chExt cx="1447800" cy="1829594"/>
            </a:xfrm>
          </p:grpSpPr>
          <p:grpSp>
            <p:nvGrpSpPr>
              <p:cNvPr id="69" name="Group 98"/>
              <p:cNvGrpSpPr/>
              <p:nvPr/>
            </p:nvGrpSpPr>
            <p:grpSpPr>
              <a:xfrm>
                <a:off x="5029200" y="4572000"/>
                <a:ext cx="1295400" cy="1829594"/>
                <a:chOff x="2057400" y="4572000"/>
                <a:chExt cx="1295400" cy="1829594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 rot="16200000" flipH="1">
                  <a:off x="2057400" y="4572000"/>
                  <a:ext cx="685800" cy="6858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2705100" y="4610100"/>
                  <a:ext cx="685800" cy="6096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5400000">
                  <a:off x="2171700" y="5829300"/>
                  <a:ext cx="1143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70" name="Group 121"/>
              <p:cNvGrpSpPr/>
              <p:nvPr/>
            </p:nvGrpSpPr>
            <p:grpSpPr>
              <a:xfrm>
                <a:off x="4876800" y="5789566"/>
                <a:ext cx="457200" cy="228618"/>
                <a:chOff x="1828800" y="685800"/>
                <a:chExt cx="1066800" cy="611188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1828800" y="685800"/>
                  <a:ext cx="10668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1981200" y="838200"/>
                  <a:ext cx="8382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2133600" y="990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209800" y="1141412"/>
                  <a:ext cx="381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334987" y="1295400"/>
                  <a:ext cx="1524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71" name="Straight Connector 70"/>
              <p:cNvCxnSpPr/>
              <p:nvPr/>
            </p:nvCxnSpPr>
            <p:spPr>
              <a:xfrm rot="10800000">
                <a:off x="5105400" y="52578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4962283" y="5387129"/>
                <a:ext cx="272447" cy="1379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H="1">
                <a:off x="5089071" y="5486400"/>
                <a:ext cx="9705" cy="3031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2" name="Group 132"/>
            <p:cNvGrpSpPr/>
            <p:nvPr/>
          </p:nvGrpSpPr>
          <p:grpSpPr>
            <a:xfrm>
              <a:off x="8077200" y="4776774"/>
              <a:ext cx="685800" cy="609600"/>
              <a:chOff x="1981200" y="4572000"/>
              <a:chExt cx="1371600" cy="2057400"/>
            </a:xfrm>
          </p:grpSpPr>
          <p:grpSp>
            <p:nvGrpSpPr>
              <p:cNvPr id="83" name="Group 97"/>
              <p:cNvGrpSpPr/>
              <p:nvPr/>
            </p:nvGrpSpPr>
            <p:grpSpPr>
              <a:xfrm>
                <a:off x="2057400" y="4572000"/>
                <a:ext cx="1295400" cy="1829594"/>
                <a:chOff x="2057400" y="4572000"/>
                <a:chExt cx="1295400" cy="1829594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 rot="16200000" flipH="1">
                  <a:off x="2057400" y="4572000"/>
                  <a:ext cx="685800" cy="6858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2705100" y="4610100"/>
                  <a:ext cx="685800" cy="6096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>
                  <a:off x="2171700" y="5829300"/>
                  <a:ext cx="1143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84" name="Group 16"/>
              <p:cNvGrpSpPr>
                <a:grpSpLocks/>
              </p:cNvGrpSpPr>
              <p:nvPr/>
            </p:nvGrpSpPr>
            <p:grpSpPr bwMode="auto">
              <a:xfrm rot="15988286" flipH="1" flipV="1">
                <a:off x="1888177" y="5712071"/>
                <a:ext cx="672645" cy="234462"/>
                <a:chOff x="2105" y="672"/>
                <a:chExt cx="1258" cy="192"/>
              </a:xfrm>
            </p:grpSpPr>
            <p:grpSp>
              <p:nvGrpSpPr>
                <p:cNvPr id="94" name="Group 17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04" name="Arc 1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05" name="Arc 1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95" name="Group 20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02" name="Arc 21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03" name="Arc 22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96" name="Group 23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00" name="Arc 24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01" name="Arc 25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97" name="Group 26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98" name="Arc 2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99" name="Arc 2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85" name="Group 112"/>
              <p:cNvGrpSpPr/>
              <p:nvPr/>
            </p:nvGrpSpPr>
            <p:grpSpPr>
              <a:xfrm>
                <a:off x="1981200" y="6400820"/>
                <a:ext cx="457200" cy="228618"/>
                <a:chOff x="1828800" y="685800"/>
                <a:chExt cx="1066800" cy="6111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>
                  <a:off x="1828800" y="685800"/>
                  <a:ext cx="10668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1981200" y="838200"/>
                  <a:ext cx="8382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133600" y="990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2209800" y="1141412"/>
                  <a:ext cx="381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2334987" y="1295400"/>
                  <a:ext cx="1524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86" name="Straight Connector 85"/>
              <p:cNvCxnSpPr/>
              <p:nvPr/>
            </p:nvCxnSpPr>
            <p:spPr>
              <a:xfrm rot="10800000">
                <a:off x="2133600" y="52578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7" name="Straight Connector 86"/>
              <p:cNvCxnSpPr>
                <a:endCxn id="98" idx="1"/>
              </p:cNvCxnSpPr>
              <p:nvPr/>
            </p:nvCxnSpPr>
            <p:spPr>
              <a:xfrm rot="5400000">
                <a:off x="1990483" y="5387129"/>
                <a:ext cx="272447" cy="1379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8" name="Straight Connector 87"/>
              <p:cNvCxnSpPr>
                <a:stCxn id="103" idx="2"/>
              </p:cNvCxnSpPr>
              <p:nvPr/>
            </p:nvCxnSpPr>
            <p:spPr>
              <a:xfrm flipH="1">
                <a:off x="2209800" y="6097654"/>
                <a:ext cx="9705" cy="3031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09" name="Group 166"/>
            <p:cNvGrpSpPr/>
            <p:nvPr/>
          </p:nvGrpSpPr>
          <p:grpSpPr>
            <a:xfrm>
              <a:off x="6172200" y="4471974"/>
              <a:ext cx="457200" cy="304800"/>
              <a:chOff x="1371600" y="609600"/>
              <a:chExt cx="1371600" cy="839788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rot="5400000">
                <a:off x="1295400" y="685800"/>
                <a:ext cx="8382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 flipH="1">
                <a:off x="1981200" y="685800"/>
                <a:ext cx="8382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0800000">
                <a:off x="1371600" y="1447800"/>
                <a:ext cx="1371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13" name="Group 167"/>
            <p:cNvGrpSpPr/>
            <p:nvPr/>
          </p:nvGrpSpPr>
          <p:grpSpPr>
            <a:xfrm>
              <a:off x="2057400" y="4471974"/>
              <a:ext cx="457200" cy="304800"/>
              <a:chOff x="1371600" y="609600"/>
              <a:chExt cx="1371600" cy="839788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>
                <a:off x="1295400" y="685800"/>
                <a:ext cx="8382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1981200" y="685800"/>
                <a:ext cx="8382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1371600" y="1447800"/>
                <a:ext cx="1371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17" name="Group 98"/>
            <p:cNvGrpSpPr/>
            <p:nvPr/>
          </p:nvGrpSpPr>
          <p:grpSpPr>
            <a:xfrm>
              <a:off x="7848600" y="1500174"/>
              <a:ext cx="477253" cy="685800"/>
              <a:chOff x="2057400" y="4572000"/>
              <a:chExt cx="1295400" cy="1829594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2057400" y="4572000"/>
                <a:ext cx="6858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2705100" y="4610100"/>
                <a:ext cx="685800" cy="6096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>
                <a:off x="2171700" y="5829300"/>
                <a:ext cx="1143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21" name="Group 185"/>
            <p:cNvGrpSpPr/>
            <p:nvPr/>
          </p:nvGrpSpPr>
          <p:grpSpPr>
            <a:xfrm>
              <a:off x="533400" y="4548174"/>
              <a:ext cx="685800" cy="609600"/>
              <a:chOff x="1981200" y="4572000"/>
              <a:chExt cx="1371600" cy="2057400"/>
            </a:xfrm>
          </p:grpSpPr>
          <p:grpSp>
            <p:nvGrpSpPr>
              <p:cNvPr id="122" name="Group 97"/>
              <p:cNvGrpSpPr/>
              <p:nvPr/>
            </p:nvGrpSpPr>
            <p:grpSpPr>
              <a:xfrm>
                <a:off x="2057400" y="4572000"/>
                <a:ext cx="1295400" cy="1829594"/>
                <a:chOff x="2057400" y="4572000"/>
                <a:chExt cx="1295400" cy="1829594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rot="16200000" flipH="1">
                  <a:off x="2057400" y="4572000"/>
                  <a:ext cx="685800" cy="6858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2705100" y="4610100"/>
                  <a:ext cx="685800" cy="6096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>
                  <a:off x="2171700" y="5829300"/>
                  <a:ext cx="1143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23" name="Group 16"/>
              <p:cNvGrpSpPr>
                <a:grpSpLocks/>
              </p:cNvGrpSpPr>
              <p:nvPr/>
            </p:nvGrpSpPr>
            <p:grpSpPr bwMode="auto">
              <a:xfrm rot="15988286" flipH="1" flipV="1">
                <a:off x="1888177" y="5712071"/>
                <a:ext cx="672645" cy="234462"/>
                <a:chOff x="2105" y="672"/>
                <a:chExt cx="1258" cy="192"/>
              </a:xfrm>
            </p:grpSpPr>
            <p:grpSp>
              <p:nvGrpSpPr>
                <p:cNvPr id="133" name="Group 17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43" name="Arc 1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44" name="Arc 1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34" name="Group 20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41" name="Arc 21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42" name="Arc 22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35" name="Group 23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39" name="Arc 24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40" name="Arc 25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grpSp>
              <p:nvGrpSpPr>
                <p:cNvPr id="136" name="Group 26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37" name="Arc 2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138" name="Arc 2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</p:grpSp>
          <p:grpSp>
            <p:nvGrpSpPr>
              <p:cNvPr id="124" name="Group 112"/>
              <p:cNvGrpSpPr/>
              <p:nvPr/>
            </p:nvGrpSpPr>
            <p:grpSpPr>
              <a:xfrm>
                <a:off x="1981200" y="6400820"/>
                <a:ext cx="457200" cy="228618"/>
                <a:chOff x="1828800" y="685800"/>
                <a:chExt cx="1066800" cy="611188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1828800" y="685800"/>
                  <a:ext cx="10668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1981200" y="838200"/>
                  <a:ext cx="8382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133600" y="990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2209800" y="1141412"/>
                  <a:ext cx="381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2334987" y="1295400"/>
                  <a:ext cx="1524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125" name="Straight Connector 124"/>
              <p:cNvCxnSpPr/>
              <p:nvPr/>
            </p:nvCxnSpPr>
            <p:spPr>
              <a:xfrm rot="10800000">
                <a:off x="2133600" y="52578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6" name="Straight Connector 125"/>
              <p:cNvCxnSpPr>
                <a:endCxn id="137" idx="1"/>
              </p:cNvCxnSpPr>
              <p:nvPr/>
            </p:nvCxnSpPr>
            <p:spPr>
              <a:xfrm rot="5400000">
                <a:off x="1990483" y="5387129"/>
                <a:ext cx="272447" cy="1379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7" name="Straight Connector 126"/>
              <p:cNvCxnSpPr>
                <a:stCxn id="142" idx="2"/>
              </p:cNvCxnSpPr>
              <p:nvPr/>
            </p:nvCxnSpPr>
            <p:spPr>
              <a:xfrm flipH="1">
                <a:off x="2209800" y="6097654"/>
                <a:ext cx="9705" cy="3031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148" name="Group 212"/>
            <p:cNvGrpSpPr/>
            <p:nvPr/>
          </p:nvGrpSpPr>
          <p:grpSpPr>
            <a:xfrm>
              <a:off x="2590800" y="4319574"/>
              <a:ext cx="533400" cy="685800"/>
              <a:chOff x="4876800" y="4572000"/>
              <a:chExt cx="1447800" cy="1829594"/>
            </a:xfrm>
          </p:grpSpPr>
          <p:grpSp>
            <p:nvGrpSpPr>
              <p:cNvPr id="149" name="Group 98"/>
              <p:cNvGrpSpPr/>
              <p:nvPr/>
            </p:nvGrpSpPr>
            <p:grpSpPr>
              <a:xfrm>
                <a:off x="5029200" y="4572000"/>
                <a:ext cx="1295400" cy="1829594"/>
                <a:chOff x="2057400" y="4572000"/>
                <a:chExt cx="1295400" cy="1829594"/>
              </a:xfrm>
            </p:grpSpPr>
            <p:cxnSp>
              <p:nvCxnSpPr>
                <p:cNvPr id="159" name="Straight Connector 223"/>
                <p:cNvCxnSpPr/>
                <p:nvPr/>
              </p:nvCxnSpPr>
              <p:spPr>
                <a:xfrm rot="16200000" flipH="1">
                  <a:off x="2057400" y="4572000"/>
                  <a:ext cx="685800" cy="6858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60" name="Straight Connector 224"/>
                <p:cNvCxnSpPr/>
                <p:nvPr/>
              </p:nvCxnSpPr>
              <p:spPr>
                <a:xfrm rot="5400000" flipH="1" flipV="1">
                  <a:off x="2705100" y="4610100"/>
                  <a:ext cx="685800" cy="6096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61" name="Straight Connector 225"/>
                <p:cNvCxnSpPr/>
                <p:nvPr/>
              </p:nvCxnSpPr>
              <p:spPr>
                <a:xfrm rot="5400000">
                  <a:off x="2171700" y="5829300"/>
                  <a:ext cx="1143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50" name="Group 121"/>
              <p:cNvGrpSpPr/>
              <p:nvPr/>
            </p:nvGrpSpPr>
            <p:grpSpPr>
              <a:xfrm>
                <a:off x="4876800" y="5789566"/>
                <a:ext cx="457200" cy="228618"/>
                <a:chOff x="1828800" y="685800"/>
                <a:chExt cx="1066800" cy="611188"/>
              </a:xfrm>
            </p:grpSpPr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1828800" y="685800"/>
                  <a:ext cx="10668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981200" y="838200"/>
                  <a:ext cx="8382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2133600" y="990600"/>
                  <a:ext cx="6096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2209800" y="1141412"/>
                  <a:ext cx="3810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2334987" y="1295400"/>
                  <a:ext cx="152400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</p:grpSp>
          <p:cxnSp>
            <p:nvCxnSpPr>
              <p:cNvPr id="151" name="Straight Connector 150"/>
              <p:cNvCxnSpPr/>
              <p:nvPr/>
            </p:nvCxnSpPr>
            <p:spPr>
              <a:xfrm rot="10800000">
                <a:off x="5105400" y="52578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4962283" y="5387129"/>
                <a:ext cx="272447" cy="1379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H="1">
                <a:off x="5089071" y="5486400"/>
                <a:ext cx="9705" cy="30314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sp>
          <p:nvSpPr>
            <p:cNvPr id="162" name="Flowchart: Connector 226"/>
            <p:cNvSpPr/>
            <p:nvPr/>
          </p:nvSpPr>
          <p:spPr>
            <a:xfrm>
              <a:off x="7391400" y="2828232"/>
              <a:ext cx="76200" cy="762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3" name="Flowchart: Connector 227"/>
            <p:cNvSpPr/>
            <p:nvPr/>
          </p:nvSpPr>
          <p:spPr>
            <a:xfrm>
              <a:off x="1752600" y="3666432"/>
              <a:ext cx="76200" cy="762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4" name="Flowchart: Connector 228"/>
            <p:cNvSpPr/>
            <p:nvPr/>
          </p:nvSpPr>
          <p:spPr>
            <a:xfrm>
              <a:off x="6651174" y="3677316"/>
              <a:ext cx="76200" cy="762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5" name="Flowchart: Connector 229"/>
            <p:cNvSpPr/>
            <p:nvPr/>
          </p:nvSpPr>
          <p:spPr>
            <a:xfrm>
              <a:off x="7391400" y="4123632"/>
              <a:ext cx="76200" cy="762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6" name="TextBox 230"/>
            <p:cNvSpPr txBox="1"/>
            <p:nvPr/>
          </p:nvSpPr>
          <p:spPr>
            <a:xfrm>
              <a:off x="1524000" y="29479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a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67" name="TextBox 231"/>
            <p:cNvSpPr txBox="1"/>
            <p:nvPr/>
          </p:nvSpPr>
          <p:spPr>
            <a:xfrm>
              <a:off x="3124200" y="21859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b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68" name="TextBox 232"/>
            <p:cNvSpPr txBox="1"/>
            <p:nvPr/>
          </p:nvSpPr>
          <p:spPr>
            <a:xfrm>
              <a:off x="4876800" y="22621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c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69" name="TextBox 233"/>
            <p:cNvSpPr txBox="1"/>
            <p:nvPr/>
          </p:nvSpPr>
          <p:spPr>
            <a:xfrm>
              <a:off x="6553200" y="29479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d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70" name="TextBox 234"/>
            <p:cNvSpPr txBox="1"/>
            <p:nvPr/>
          </p:nvSpPr>
          <p:spPr>
            <a:xfrm>
              <a:off x="7239000" y="21859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e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71" name="TextBox 235"/>
            <p:cNvSpPr txBox="1"/>
            <p:nvPr/>
          </p:nvSpPr>
          <p:spPr>
            <a:xfrm>
              <a:off x="7315200" y="447197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 smtClean="0">
                  <a:latin typeface="Bookman Old Style" pitchFamily="18" charset="0"/>
                </a:rPr>
                <a:t>f</a:t>
              </a:r>
              <a:endParaRPr lang="en-IN" sz="2400" b="1" dirty="0">
                <a:latin typeface="Bookman Old Style" pitchFamily="18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714480" y="5929330"/>
              <a:ext cx="52864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000" b="1" dirty="0" smtClean="0">
                  <a:latin typeface="Times New Roman" pitchFamily="18" charset="0"/>
                  <a:cs typeface="Times New Roman" pitchFamily="18" charset="0"/>
                </a:rPr>
                <a:t>Fig:- One-line Diagram of Power System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 the base KV and base KVAs is selected in one part of the system. The base values for a three-phase system are understood to be line-to-line KV’s and three-phase KVA’s.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base KV for one side of the transformer is selected, then the other side base KV can be selected based on transformation ratio.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base KVA is same in all parts of the system.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Impedance information is given for three-phase transformers by the manufacturer in per unit or percent on the base determined by their own ratings.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8596" y="571480"/>
            <a:ext cx="8229600" cy="7921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Advantages of per unit system of representation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per unit impedances of the machines of the same type and widely different rating usually lie within a narrow range although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ohmic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values differ materially for machines of different ratings.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Per-unit impedance once expressed on the proper base is the same referred to either side of the transformer.</a:t>
            </a:r>
          </a:p>
          <a:p>
            <a:pPr lvl="0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way in which transformers are connected in three-phase circuits does not affect the per-unit impedances of the equivalent circuit although the transformer connection does determine the relation between the voltage bases on the two sides of the transformer.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Advantages of per unit system of representation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 unit value of any quantity is the ratio of the actual value in any units to the base value in the same units.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1524000"/>
            <a:ext cx="3733800" cy="7620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590800"/>
            <a:ext cx="5562600" cy="10668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038600"/>
            <a:ext cx="3981450" cy="91440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410200"/>
            <a:ext cx="5505450" cy="126682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000" b="1" dirty="0" smtClean="0">
                <a:latin typeface="Bookman Old Style" pitchFamily="18" charset="0"/>
              </a:rPr>
              <a:t>Construction of sequence networks of power system</a:t>
            </a:r>
            <a:endParaRPr lang="en-IN" sz="20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Autofit/>
          </a:bodyPr>
          <a:lstStyle/>
          <a:p>
            <a:pPr algn="just"/>
            <a:r>
              <a:rPr lang="en-IN" sz="2400" dirty="0" smtClean="0">
                <a:latin typeface="Bookman Old Style" pitchFamily="18" charset="0"/>
              </a:rPr>
              <a:t>A 25 MVA, 11 kV 3-phase generator has a sub-transient reactance of 20%. The generators supplies two motors over a transmission line with transformers at both ends as shown in Fig. The motors have rated inputs of 15 and 7.5 MVA, both 10 kV with 25% sub-transient reactance. The 3-phase transformers are both rated 30 MVA, 10.8/121 kV, connection </a:t>
            </a:r>
            <a:r>
              <a:rPr lang="en-IN" sz="2400" dirty="0" smtClean="0">
                <a:latin typeface="Bookman Old Style" pitchFamily="18" charset="0"/>
                <a:sym typeface="Symbol"/>
              </a:rPr>
              <a:t>-Y with leakage reactance of 10% each. The series reactance of line is 100 ohms. Draw the positive and negative sequence networks of the system with the reactance marked in per unit.</a:t>
            </a:r>
            <a:endParaRPr lang="en-IN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74320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G</a:t>
            </a:r>
            <a:endParaRPr lang="en-IN" sz="3200" b="1" dirty="0">
              <a:latin typeface="Bookman Old Style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772400" y="190500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latin typeface="Bookman Old Style" pitchFamily="18" charset="0"/>
              </a:rPr>
              <a:t>M</a:t>
            </a:r>
            <a:r>
              <a:rPr lang="en-IN" sz="2400" b="1" baseline="-25000" dirty="0" smtClean="0">
                <a:latin typeface="Bookman Old Style" pitchFamily="18" charset="0"/>
              </a:rPr>
              <a:t>1</a:t>
            </a:r>
            <a:endParaRPr lang="en-IN" sz="2400" b="1" baseline="-25000" dirty="0">
              <a:latin typeface="Bookman Old Style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772400" y="320040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latin typeface="Bookman Old Style" pitchFamily="18" charset="0"/>
              </a:rPr>
              <a:t>M</a:t>
            </a:r>
            <a:r>
              <a:rPr lang="en-IN" sz="2400" b="1" baseline="-25000" dirty="0" smtClean="0">
                <a:latin typeface="Bookman Old Style" pitchFamily="18" charset="0"/>
              </a:rPr>
              <a:t>2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 rot="5146466" flipH="1" flipV="1">
            <a:off x="1848181" y="2943959"/>
            <a:ext cx="835920" cy="466505"/>
            <a:chOff x="2105" y="672"/>
            <a:chExt cx="1258" cy="192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16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7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14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12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10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1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18" name="Group 16"/>
          <p:cNvGrpSpPr>
            <a:grpSpLocks/>
          </p:cNvGrpSpPr>
          <p:nvPr/>
        </p:nvGrpSpPr>
        <p:grpSpPr bwMode="auto">
          <a:xfrm rot="15907986" flipH="1" flipV="1">
            <a:off x="2397795" y="2938387"/>
            <a:ext cx="820256" cy="466505"/>
            <a:chOff x="2105" y="672"/>
            <a:chExt cx="1258" cy="192"/>
          </a:xfrm>
        </p:grpSpPr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29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0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0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27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8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1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25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2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23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4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31" name="Group 16"/>
          <p:cNvGrpSpPr>
            <a:grpSpLocks/>
          </p:cNvGrpSpPr>
          <p:nvPr/>
        </p:nvGrpSpPr>
        <p:grpSpPr bwMode="auto">
          <a:xfrm rot="5146466" flipH="1" flipV="1">
            <a:off x="5207359" y="2990116"/>
            <a:ext cx="775671" cy="466505"/>
            <a:chOff x="2105" y="672"/>
            <a:chExt cx="1258" cy="192"/>
          </a:xfrm>
        </p:grpSpPr>
        <p:grpSp>
          <p:nvGrpSpPr>
            <p:cNvPr id="237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42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38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40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1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39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38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9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40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36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241" name="Group 16"/>
          <p:cNvGrpSpPr>
            <a:grpSpLocks/>
          </p:cNvGrpSpPr>
          <p:nvPr/>
        </p:nvGrpSpPr>
        <p:grpSpPr bwMode="auto">
          <a:xfrm rot="15907986" flipH="1" flipV="1">
            <a:off x="5743043" y="2994375"/>
            <a:ext cx="779686" cy="466505"/>
            <a:chOff x="2105" y="672"/>
            <a:chExt cx="1258" cy="192"/>
          </a:xfrm>
        </p:grpSpPr>
        <p:grpSp>
          <p:nvGrpSpPr>
            <p:cNvPr id="242" name="Group 17"/>
            <p:cNvGrpSpPr>
              <a:grpSpLocks/>
            </p:cNvGrpSpPr>
            <p:nvPr/>
          </p:nvGrpSpPr>
          <p:grpSpPr bwMode="auto">
            <a:xfrm>
              <a:off x="2681" y="686"/>
              <a:ext cx="394" cy="170"/>
              <a:chOff x="2203" y="854"/>
              <a:chExt cx="1781" cy="1066"/>
            </a:xfrm>
          </p:grpSpPr>
          <p:sp>
            <p:nvSpPr>
              <p:cNvPr id="55" name="Arc 18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6" name="Arc 19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43" name="Group 20"/>
            <p:cNvGrpSpPr>
              <a:grpSpLocks/>
            </p:cNvGrpSpPr>
            <p:nvPr/>
          </p:nvGrpSpPr>
          <p:grpSpPr bwMode="auto">
            <a:xfrm>
              <a:off x="2969" y="693"/>
              <a:ext cx="394" cy="171"/>
              <a:chOff x="2203" y="854"/>
              <a:chExt cx="1781" cy="1066"/>
            </a:xfrm>
          </p:grpSpPr>
          <p:sp>
            <p:nvSpPr>
              <p:cNvPr id="53" name="Arc 21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4" name="Arc 22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44" name="Group 23"/>
            <p:cNvGrpSpPr>
              <a:grpSpLocks/>
            </p:cNvGrpSpPr>
            <p:nvPr/>
          </p:nvGrpSpPr>
          <p:grpSpPr bwMode="auto">
            <a:xfrm>
              <a:off x="2393" y="680"/>
              <a:ext cx="394" cy="170"/>
              <a:chOff x="2203" y="854"/>
              <a:chExt cx="1781" cy="1066"/>
            </a:xfrm>
          </p:grpSpPr>
          <p:sp>
            <p:nvSpPr>
              <p:cNvPr id="51" name="Arc 24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2" name="Arc 25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245" name="Group 26"/>
            <p:cNvGrpSpPr>
              <a:grpSpLocks/>
            </p:cNvGrpSpPr>
            <p:nvPr/>
          </p:nvGrpSpPr>
          <p:grpSpPr bwMode="auto">
            <a:xfrm>
              <a:off x="2105" y="672"/>
              <a:ext cx="394" cy="171"/>
              <a:chOff x="2203" y="854"/>
              <a:chExt cx="1781" cy="1066"/>
            </a:xfrm>
          </p:grpSpPr>
          <p:sp>
            <p:nvSpPr>
              <p:cNvPr id="49" name="Arc 27"/>
              <p:cNvSpPr>
                <a:spLocks/>
              </p:cNvSpPr>
              <p:nvPr/>
            </p:nvSpPr>
            <p:spPr bwMode="auto">
              <a:xfrm rot="16200000" flipV="1">
                <a:off x="2258" y="799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50" name="Arc 28"/>
              <p:cNvSpPr>
                <a:spLocks/>
              </p:cNvSpPr>
              <p:nvPr/>
            </p:nvSpPr>
            <p:spPr bwMode="auto">
              <a:xfrm rot="16200000" flipV="1">
                <a:off x="2876" y="812"/>
                <a:ext cx="1053" cy="1163"/>
              </a:xfrm>
              <a:custGeom>
                <a:avLst/>
                <a:gdLst>
                  <a:gd name="G0" fmla="+- 18709 0 0"/>
                  <a:gd name="G1" fmla="+- 21600 0 0"/>
                  <a:gd name="G2" fmla="+- 21600 0 0"/>
                  <a:gd name="T0" fmla="*/ 0 w 40309"/>
                  <a:gd name="T1" fmla="*/ 10805 h 43200"/>
                  <a:gd name="T2" fmla="*/ 579 w 40309"/>
                  <a:gd name="T3" fmla="*/ 33341 h 43200"/>
                  <a:gd name="T4" fmla="*/ 18709 w 403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309" h="43200" fill="none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</a:path>
                  <a:path w="40309" h="43200" stroke="0" extrusionOk="0">
                    <a:moveTo>
                      <a:pt x="-1" y="10804"/>
                    </a:moveTo>
                    <a:cubicBezTo>
                      <a:pt x="3857" y="4119"/>
                      <a:pt x="10990" y="-1"/>
                      <a:pt x="18709" y="0"/>
                    </a:cubicBezTo>
                    <a:cubicBezTo>
                      <a:pt x="30638" y="0"/>
                      <a:pt x="40309" y="9670"/>
                      <a:pt x="40309" y="21600"/>
                    </a:cubicBezTo>
                    <a:cubicBezTo>
                      <a:pt x="40309" y="33529"/>
                      <a:pt x="30638" y="43200"/>
                      <a:pt x="18709" y="43200"/>
                    </a:cubicBezTo>
                    <a:cubicBezTo>
                      <a:pt x="11384" y="43200"/>
                      <a:pt x="4559" y="39488"/>
                      <a:pt x="578" y="33341"/>
                    </a:cubicBezTo>
                    <a:lnTo>
                      <a:pt x="18709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cxnSp>
        <p:nvCxnSpPr>
          <p:cNvPr id="58" name="Straight Connector 57"/>
          <p:cNvCxnSpPr/>
          <p:nvPr/>
        </p:nvCxnSpPr>
        <p:spPr>
          <a:xfrm rot="5400000">
            <a:off x="2476500" y="3238500"/>
            <a:ext cx="17526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304506" y="3237706"/>
            <a:ext cx="17526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6057106" y="3085306"/>
            <a:ext cx="20574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3" name="Straight Connector 62"/>
          <p:cNvCxnSpPr>
            <a:stCxn id="2" idx="6"/>
          </p:cNvCxnSpPr>
          <p:nvPr/>
        </p:nvCxnSpPr>
        <p:spPr>
          <a:xfrm>
            <a:off x="1524000" y="3200400"/>
            <a:ext cx="5334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971800" y="3200400"/>
            <a:ext cx="3810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352800" y="3200400"/>
            <a:ext cx="18288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181600" y="3200400"/>
            <a:ext cx="3048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248400" y="3200400"/>
            <a:ext cx="8382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4" name="Straight Connector 73"/>
          <p:cNvCxnSpPr>
            <a:endCxn id="3" idx="2"/>
          </p:cNvCxnSpPr>
          <p:nvPr/>
        </p:nvCxnSpPr>
        <p:spPr>
          <a:xfrm>
            <a:off x="7086600" y="2362200"/>
            <a:ext cx="6858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Straight Connector 76"/>
          <p:cNvCxnSpPr>
            <a:stCxn id="4" idx="2"/>
          </p:cNvCxnSpPr>
          <p:nvPr/>
        </p:nvCxnSpPr>
        <p:spPr>
          <a:xfrm rot="10800000">
            <a:off x="7086600" y="3657600"/>
            <a:ext cx="685800" cy="1588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246" name="Group 130"/>
          <p:cNvGrpSpPr/>
          <p:nvPr/>
        </p:nvGrpSpPr>
        <p:grpSpPr>
          <a:xfrm>
            <a:off x="5486400" y="3962400"/>
            <a:ext cx="533400" cy="685800"/>
            <a:chOff x="4876800" y="4572000"/>
            <a:chExt cx="1447800" cy="1829594"/>
          </a:xfrm>
        </p:grpSpPr>
        <p:grpSp>
          <p:nvGrpSpPr>
            <p:cNvPr id="247" name="Group 98"/>
            <p:cNvGrpSpPr/>
            <p:nvPr/>
          </p:nvGrpSpPr>
          <p:grpSpPr>
            <a:xfrm>
              <a:off x="5029200" y="4572000"/>
              <a:ext cx="1295400" cy="1829594"/>
              <a:chOff x="2057400" y="4572000"/>
              <a:chExt cx="1295400" cy="1829594"/>
            </a:xfrm>
          </p:grpSpPr>
          <p:cxnSp>
            <p:nvCxnSpPr>
              <p:cNvPr id="100" name="Straight Connector 99"/>
              <p:cNvCxnSpPr/>
              <p:nvPr/>
            </p:nvCxnSpPr>
            <p:spPr>
              <a:xfrm rot="16200000" flipH="1">
                <a:off x="2057400" y="4572000"/>
                <a:ext cx="6858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705100" y="4610100"/>
                <a:ext cx="685800" cy="6096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2171700" y="5829300"/>
                <a:ext cx="1143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48" name="Group 121"/>
            <p:cNvGrpSpPr/>
            <p:nvPr/>
          </p:nvGrpSpPr>
          <p:grpSpPr>
            <a:xfrm>
              <a:off x="4876800" y="5789546"/>
              <a:ext cx="457200" cy="228600"/>
              <a:chOff x="1828800" y="685800"/>
              <a:chExt cx="1066800" cy="611188"/>
            </a:xfrm>
          </p:grpSpPr>
          <p:cxnSp>
            <p:nvCxnSpPr>
              <p:cNvPr id="123" name="Straight Connector 122"/>
              <p:cNvCxnSpPr/>
              <p:nvPr/>
            </p:nvCxnSpPr>
            <p:spPr>
              <a:xfrm>
                <a:off x="1828800" y="685800"/>
                <a:ext cx="10668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1981200" y="838200"/>
                <a:ext cx="8382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133600" y="990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209800" y="1141412"/>
                <a:ext cx="381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2334987" y="1295400"/>
                <a:ext cx="152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10800000">
              <a:off x="5105400" y="5257800"/>
              <a:ext cx="609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962283" y="5387129"/>
              <a:ext cx="272447" cy="13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5089071" y="5486400"/>
              <a:ext cx="9705" cy="3031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49" name="Group 132"/>
          <p:cNvGrpSpPr/>
          <p:nvPr/>
        </p:nvGrpSpPr>
        <p:grpSpPr>
          <a:xfrm>
            <a:off x="8077200" y="4267200"/>
            <a:ext cx="685800" cy="609600"/>
            <a:chOff x="1981200" y="4572000"/>
            <a:chExt cx="1371600" cy="2057400"/>
          </a:xfrm>
        </p:grpSpPr>
        <p:grpSp>
          <p:nvGrpSpPr>
            <p:cNvPr id="250" name="Group 97"/>
            <p:cNvGrpSpPr/>
            <p:nvPr/>
          </p:nvGrpSpPr>
          <p:grpSpPr>
            <a:xfrm>
              <a:off x="2057400" y="4572000"/>
              <a:ext cx="1295400" cy="1829594"/>
              <a:chOff x="2057400" y="4572000"/>
              <a:chExt cx="1295400" cy="1829594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2057400" y="4572000"/>
                <a:ext cx="6858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2705100" y="4610100"/>
                <a:ext cx="685800" cy="6096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2171700" y="5829300"/>
                <a:ext cx="1143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51" name="Group 16"/>
            <p:cNvGrpSpPr>
              <a:grpSpLocks/>
            </p:cNvGrpSpPr>
            <p:nvPr/>
          </p:nvGrpSpPr>
          <p:grpSpPr bwMode="auto">
            <a:xfrm rot="15988286" flipH="1" flipV="1">
              <a:off x="1888175" y="5712071"/>
              <a:ext cx="672645" cy="234462"/>
              <a:chOff x="2105" y="672"/>
              <a:chExt cx="1258" cy="192"/>
            </a:xfrm>
          </p:grpSpPr>
          <p:grpSp>
            <p:nvGrpSpPr>
              <p:cNvPr id="252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155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56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53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153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54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54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151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52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255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149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150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32" name="Group 112"/>
            <p:cNvGrpSpPr/>
            <p:nvPr/>
          </p:nvGrpSpPr>
          <p:grpSpPr>
            <a:xfrm>
              <a:off x="1981200" y="6400820"/>
              <a:ext cx="457200" cy="228618"/>
              <a:chOff x="1828800" y="685800"/>
              <a:chExt cx="1066800" cy="611188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>
                <a:off x="1828800" y="685800"/>
                <a:ext cx="10668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1981200" y="838200"/>
                <a:ext cx="8382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2133600" y="990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2209800" y="1141412"/>
                <a:ext cx="381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2334987" y="1295400"/>
                <a:ext cx="152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cxnSp>
          <p:nvCxnSpPr>
            <p:cNvPr id="137" name="Straight Connector 136"/>
            <p:cNvCxnSpPr/>
            <p:nvPr/>
          </p:nvCxnSpPr>
          <p:spPr>
            <a:xfrm rot="10800000">
              <a:off x="2133600" y="5257800"/>
              <a:ext cx="609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8" name="Straight Connector 137"/>
            <p:cNvCxnSpPr>
              <a:endCxn id="149" idx="1"/>
            </p:cNvCxnSpPr>
            <p:nvPr/>
          </p:nvCxnSpPr>
          <p:spPr>
            <a:xfrm rot="5400000">
              <a:off x="1990483" y="5387129"/>
              <a:ext cx="272447" cy="13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9" name="Straight Connector 138"/>
            <p:cNvCxnSpPr>
              <a:stCxn id="154" idx="2"/>
            </p:cNvCxnSpPr>
            <p:nvPr/>
          </p:nvCxnSpPr>
          <p:spPr>
            <a:xfrm flipH="1">
              <a:off x="2209800" y="6097654"/>
              <a:ext cx="9705" cy="3031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3" name="Group 166"/>
          <p:cNvGrpSpPr/>
          <p:nvPr/>
        </p:nvGrpSpPr>
        <p:grpSpPr>
          <a:xfrm>
            <a:off x="6172200" y="3962400"/>
            <a:ext cx="457200" cy="304800"/>
            <a:chOff x="1371600" y="609600"/>
            <a:chExt cx="1371600" cy="839788"/>
          </a:xfrm>
        </p:grpSpPr>
        <p:cxnSp>
          <p:nvCxnSpPr>
            <p:cNvPr id="161" name="Straight Connector 160"/>
            <p:cNvCxnSpPr/>
            <p:nvPr/>
          </p:nvCxnSpPr>
          <p:spPr>
            <a:xfrm rot="5400000">
              <a:off x="1295400" y="685800"/>
              <a:ext cx="838200" cy="6858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16200000" flipH="1">
              <a:off x="1981200" y="685800"/>
              <a:ext cx="838200" cy="6858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10800000">
              <a:off x="1371600" y="1447800"/>
              <a:ext cx="1371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4" name="Group 167"/>
          <p:cNvGrpSpPr/>
          <p:nvPr/>
        </p:nvGrpSpPr>
        <p:grpSpPr>
          <a:xfrm>
            <a:off x="2057400" y="3962400"/>
            <a:ext cx="457200" cy="304800"/>
            <a:chOff x="1371600" y="609600"/>
            <a:chExt cx="1371600" cy="839788"/>
          </a:xfrm>
        </p:grpSpPr>
        <p:cxnSp>
          <p:nvCxnSpPr>
            <p:cNvPr id="169" name="Straight Connector 168"/>
            <p:cNvCxnSpPr/>
            <p:nvPr/>
          </p:nvCxnSpPr>
          <p:spPr>
            <a:xfrm rot="5400000">
              <a:off x="1295400" y="685800"/>
              <a:ext cx="838200" cy="6858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16200000" flipH="1">
              <a:off x="1981200" y="685800"/>
              <a:ext cx="838200" cy="6858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10800000">
              <a:off x="1371600" y="1447800"/>
              <a:ext cx="1371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5" name="Group 98"/>
          <p:cNvGrpSpPr/>
          <p:nvPr/>
        </p:nvGrpSpPr>
        <p:grpSpPr>
          <a:xfrm>
            <a:off x="7848600" y="990600"/>
            <a:ext cx="477253" cy="685800"/>
            <a:chOff x="2057400" y="4572000"/>
            <a:chExt cx="1295400" cy="1829594"/>
          </a:xfrm>
        </p:grpSpPr>
        <p:cxnSp>
          <p:nvCxnSpPr>
            <p:cNvPr id="183" name="Straight Connector 182"/>
            <p:cNvCxnSpPr/>
            <p:nvPr/>
          </p:nvCxnSpPr>
          <p:spPr>
            <a:xfrm rot="16200000" flipH="1">
              <a:off x="2057400" y="4572000"/>
              <a:ext cx="685800" cy="6858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2705100" y="4610100"/>
              <a:ext cx="685800" cy="6096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2171700" y="5829300"/>
              <a:ext cx="1143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4" name="Group 185"/>
          <p:cNvGrpSpPr/>
          <p:nvPr/>
        </p:nvGrpSpPr>
        <p:grpSpPr>
          <a:xfrm>
            <a:off x="533400" y="4038600"/>
            <a:ext cx="685800" cy="609600"/>
            <a:chOff x="1981200" y="4572000"/>
            <a:chExt cx="1371600" cy="2057400"/>
          </a:xfrm>
        </p:grpSpPr>
        <p:grpSp>
          <p:nvGrpSpPr>
            <p:cNvPr id="45" name="Group 97"/>
            <p:cNvGrpSpPr/>
            <p:nvPr/>
          </p:nvGrpSpPr>
          <p:grpSpPr>
            <a:xfrm>
              <a:off x="2057400" y="4572000"/>
              <a:ext cx="1295400" cy="1829594"/>
              <a:chOff x="2057400" y="4572000"/>
              <a:chExt cx="1295400" cy="1829594"/>
            </a:xfrm>
          </p:grpSpPr>
          <p:cxnSp>
            <p:nvCxnSpPr>
              <p:cNvPr id="210" name="Straight Connector 209"/>
              <p:cNvCxnSpPr/>
              <p:nvPr/>
            </p:nvCxnSpPr>
            <p:spPr>
              <a:xfrm rot="16200000" flipH="1">
                <a:off x="2057400" y="4572000"/>
                <a:ext cx="6858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2705100" y="4610100"/>
                <a:ext cx="685800" cy="6096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2171700" y="5829300"/>
                <a:ext cx="1143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6" name="Group 16"/>
            <p:cNvGrpSpPr>
              <a:grpSpLocks/>
            </p:cNvGrpSpPr>
            <p:nvPr/>
          </p:nvGrpSpPr>
          <p:grpSpPr bwMode="auto">
            <a:xfrm rot="15988286" flipH="1" flipV="1">
              <a:off x="1888175" y="5712071"/>
              <a:ext cx="672645" cy="234462"/>
              <a:chOff x="2105" y="672"/>
              <a:chExt cx="1258" cy="192"/>
            </a:xfrm>
          </p:grpSpPr>
          <p:grpSp>
            <p:nvGrpSpPr>
              <p:cNvPr id="47" name="Group 17"/>
              <p:cNvGrpSpPr>
                <a:grpSpLocks/>
              </p:cNvGrpSpPr>
              <p:nvPr/>
            </p:nvGrpSpPr>
            <p:grpSpPr bwMode="auto">
              <a:xfrm>
                <a:off x="2681" y="686"/>
                <a:ext cx="394" cy="170"/>
                <a:chOff x="2203" y="854"/>
                <a:chExt cx="1781" cy="1066"/>
              </a:xfrm>
            </p:grpSpPr>
            <p:sp>
              <p:nvSpPr>
                <p:cNvPr id="208" name="Arc 18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09" name="Arc 19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48" name="Group 20"/>
              <p:cNvGrpSpPr>
                <a:grpSpLocks/>
              </p:cNvGrpSpPr>
              <p:nvPr/>
            </p:nvGrpSpPr>
            <p:grpSpPr bwMode="auto">
              <a:xfrm>
                <a:off x="2969" y="693"/>
                <a:ext cx="394" cy="171"/>
                <a:chOff x="2203" y="854"/>
                <a:chExt cx="1781" cy="1066"/>
              </a:xfrm>
            </p:grpSpPr>
            <p:sp>
              <p:nvSpPr>
                <p:cNvPr id="206" name="Arc 21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07" name="Arc 22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57" name="Group 23"/>
              <p:cNvGrpSpPr>
                <a:grpSpLocks/>
              </p:cNvGrpSpPr>
              <p:nvPr/>
            </p:nvGrpSpPr>
            <p:grpSpPr bwMode="auto">
              <a:xfrm>
                <a:off x="2393" y="680"/>
                <a:ext cx="394" cy="170"/>
                <a:chOff x="2203" y="854"/>
                <a:chExt cx="1781" cy="1066"/>
              </a:xfrm>
            </p:grpSpPr>
            <p:sp>
              <p:nvSpPr>
                <p:cNvPr id="204" name="Arc 24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05" name="Arc 25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61" name="Group 26"/>
              <p:cNvGrpSpPr>
                <a:grpSpLocks/>
              </p:cNvGrpSpPr>
              <p:nvPr/>
            </p:nvGrpSpPr>
            <p:grpSpPr bwMode="auto">
              <a:xfrm>
                <a:off x="2105" y="672"/>
                <a:ext cx="394" cy="171"/>
                <a:chOff x="2203" y="854"/>
                <a:chExt cx="1781" cy="1066"/>
              </a:xfrm>
            </p:grpSpPr>
            <p:sp>
              <p:nvSpPr>
                <p:cNvPr id="202" name="Arc 27"/>
                <p:cNvSpPr>
                  <a:spLocks/>
                </p:cNvSpPr>
                <p:nvPr/>
              </p:nvSpPr>
              <p:spPr bwMode="auto">
                <a:xfrm rot="16200000" flipV="1">
                  <a:off x="2258" y="799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203" name="Arc 28"/>
                <p:cNvSpPr>
                  <a:spLocks/>
                </p:cNvSpPr>
                <p:nvPr/>
              </p:nvSpPr>
              <p:spPr bwMode="auto">
                <a:xfrm rot="16200000" flipV="1">
                  <a:off x="2876" y="812"/>
                  <a:ext cx="1053" cy="1163"/>
                </a:xfrm>
                <a:custGeom>
                  <a:avLst/>
                  <a:gdLst>
                    <a:gd name="G0" fmla="+- 18709 0 0"/>
                    <a:gd name="G1" fmla="+- 21600 0 0"/>
                    <a:gd name="G2" fmla="+- 21600 0 0"/>
                    <a:gd name="T0" fmla="*/ 0 w 40309"/>
                    <a:gd name="T1" fmla="*/ 10805 h 43200"/>
                    <a:gd name="T2" fmla="*/ 579 w 40309"/>
                    <a:gd name="T3" fmla="*/ 33341 h 43200"/>
                    <a:gd name="T4" fmla="*/ 18709 w 4030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0309" h="43200" fill="none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</a:path>
                    <a:path w="40309" h="43200" stroke="0" extrusionOk="0">
                      <a:moveTo>
                        <a:pt x="-1" y="10804"/>
                      </a:moveTo>
                      <a:cubicBezTo>
                        <a:pt x="3857" y="4119"/>
                        <a:pt x="10990" y="-1"/>
                        <a:pt x="18709" y="0"/>
                      </a:cubicBezTo>
                      <a:cubicBezTo>
                        <a:pt x="30638" y="0"/>
                        <a:pt x="40309" y="9670"/>
                        <a:pt x="40309" y="21600"/>
                      </a:cubicBezTo>
                      <a:cubicBezTo>
                        <a:pt x="40309" y="33529"/>
                        <a:pt x="30638" y="43200"/>
                        <a:pt x="18709" y="43200"/>
                      </a:cubicBezTo>
                      <a:cubicBezTo>
                        <a:pt x="11384" y="43200"/>
                        <a:pt x="4559" y="39488"/>
                        <a:pt x="578" y="33341"/>
                      </a:cubicBezTo>
                      <a:lnTo>
                        <a:pt x="18709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</p:grpSp>
        <p:grpSp>
          <p:nvGrpSpPr>
            <p:cNvPr id="62" name="Group 112"/>
            <p:cNvGrpSpPr/>
            <p:nvPr/>
          </p:nvGrpSpPr>
          <p:grpSpPr>
            <a:xfrm>
              <a:off x="1981200" y="6400820"/>
              <a:ext cx="457200" cy="228618"/>
              <a:chOff x="1828800" y="685800"/>
              <a:chExt cx="1066800" cy="611188"/>
            </a:xfrm>
          </p:grpSpPr>
          <p:cxnSp>
            <p:nvCxnSpPr>
              <p:cNvPr id="193" name="Straight Connector 192"/>
              <p:cNvCxnSpPr/>
              <p:nvPr/>
            </p:nvCxnSpPr>
            <p:spPr>
              <a:xfrm>
                <a:off x="1828800" y="685800"/>
                <a:ext cx="10668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1981200" y="838200"/>
                <a:ext cx="8382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133600" y="990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209800" y="1141412"/>
                <a:ext cx="381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2334987" y="1295400"/>
                <a:ext cx="152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cxnSp>
          <p:nvCxnSpPr>
            <p:cNvPr id="190" name="Straight Connector 189"/>
            <p:cNvCxnSpPr/>
            <p:nvPr/>
          </p:nvCxnSpPr>
          <p:spPr>
            <a:xfrm rot="10800000">
              <a:off x="2133600" y="5257800"/>
              <a:ext cx="609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1" name="Straight Connector 190"/>
            <p:cNvCxnSpPr>
              <a:endCxn id="202" idx="1"/>
            </p:cNvCxnSpPr>
            <p:nvPr/>
          </p:nvCxnSpPr>
          <p:spPr>
            <a:xfrm rot="5400000">
              <a:off x="1990483" y="5387129"/>
              <a:ext cx="272447" cy="13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2" name="Straight Connector 191"/>
            <p:cNvCxnSpPr>
              <a:stCxn id="207" idx="2"/>
            </p:cNvCxnSpPr>
            <p:nvPr/>
          </p:nvCxnSpPr>
          <p:spPr>
            <a:xfrm flipH="1">
              <a:off x="2209800" y="6097654"/>
              <a:ext cx="9705" cy="3031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64" name="Group 212"/>
          <p:cNvGrpSpPr/>
          <p:nvPr/>
        </p:nvGrpSpPr>
        <p:grpSpPr>
          <a:xfrm>
            <a:off x="2590800" y="3810000"/>
            <a:ext cx="533400" cy="685800"/>
            <a:chOff x="4876800" y="4572000"/>
            <a:chExt cx="1447800" cy="1829594"/>
          </a:xfrm>
        </p:grpSpPr>
        <p:grpSp>
          <p:nvGrpSpPr>
            <p:cNvPr id="66" name="Group 98"/>
            <p:cNvGrpSpPr/>
            <p:nvPr/>
          </p:nvGrpSpPr>
          <p:grpSpPr>
            <a:xfrm>
              <a:off x="5029200" y="4572000"/>
              <a:ext cx="1295400" cy="1829594"/>
              <a:chOff x="2057400" y="4572000"/>
              <a:chExt cx="1295400" cy="1829594"/>
            </a:xfrm>
          </p:grpSpPr>
          <p:cxnSp>
            <p:nvCxnSpPr>
              <p:cNvPr id="224" name="Straight Connector 223"/>
              <p:cNvCxnSpPr/>
              <p:nvPr/>
            </p:nvCxnSpPr>
            <p:spPr>
              <a:xfrm rot="16200000" flipH="1">
                <a:off x="2057400" y="4572000"/>
                <a:ext cx="685800" cy="6858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705100" y="4610100"/>
                <a:ext cx="685800" cy="6096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>
                <a:off x="2171700" y="5829300"/>
                <a:ext cx="1143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67" name="Group 121"/>
            <p:cNvGrpSpPr/>
            <p:nvPr/>
          </p:nvGrpSpPr>
          <p:grpSpPr>
            <a:xfrm>
              <a:off x="4876800" y="5789566"/>
              <a:ext cx="457200" cy="228618"/>
              <a:chOff x="1828800" y="685800"/>
              <a:chExt cx="1066800" cy="611188"/>
            </a:xfrm>
          </p:grpSpPr>
          <p:cxnSp>
            <p:nvCxnSpPr>
              <p:cNvPr id="219" name="Straight Connector 218"/>
              <p:cNvCxnSpPr/>
              <p:nvPr/>
            </p:nvCxnSpPr>
            <p:spPr>
              <a:xfrm>
                <a:off x="1828800" y="685800"/>
                <a:ext cx="10668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1981200" y="838200"/>
                <a:ext cx="8382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>
                <a:off x="2133600" y="990600"/>
                <a:ext cx="6096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2209800" y="1141412"/>
                <a:ext cx="3810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>
                <a:off x="2334987" y="1295400"/>
                <a:ext cx="152400" cy="158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cxnSp>
          <p:nvCxnSpPr>
            <p:cNvPr id="216" name="Straight Connector 215"/>
            <p:cNvCxnSpPr/>
            <p:nvPr/>
          </p:nvCxnSpPr>
          <p:spPr>
            <a:xfrm rot="10800000">
              <a:off x="5105400" y="5257800"/>
              <a:ext cx="609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4962283" y="5387129"/>
              <a:ext cx="272447" cy="13792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flipH="1">
              <a:off x="5089071" y="5486400"/>
              <a:ext cx="9705" cy="303146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7" name="Flowchart: Connector 226"/>
          <p:cNvSpPr/>
          <p:nvPr/>
        </p:nvSpPr>
        <p:spPr>
          <a:xfrm>
            <a:off x="7391400" y="2318658"/>
            <a:ext cx="76200" cy="76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8" name="Flowchart: Connector 227"/>
          <p:cNvSpPr/>
          <p:nvPr/>
        </p:nvSpPr>
        <p:spPr>
          <a:xfrm>
            <a:off x="1752600" y="3156858"/>
            <a:ext cx="76200" cy="76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9" name="Flowchart: Connector 228"/>
          <p:cNvSpPr/>
          <p:nvPr/>
        </p:nvSpPr>
        <p:spPr>
          <a:xfrm>
            <a:off x="6651174" y="3167742"/>
            <a:ext cx="76200" cy="76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0" name="Flowchart: Connector 229"/>
          <p:cNvSpPr/>
          <p:nvPr/>
        </p:nvSpPr>
        <p:spPr>
          <a:xfrm>
            <a:off x="7391400" y="3614058"/>
            <a:ext cx="76200" cy="76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1" name="TextBox 230"/>
          <p:cNvSpPr txBox="1"/>
          <p:nvPr/>
        </p:nvSpPr>
        <p:spPr>
          <a:xfrm>
            <a:off x="1524000" y="2438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a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124200" y="167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b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4876800" y="175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c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6553200" y="2438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d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239000" y="167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e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7315200" y="3962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Bookman Old Style" pitchFamily="18" charset="0"/>
              </a:rPr>
              <a:t>f</a:t>
            </a:r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52400" y="1838236"/>
            <a:ext cx="2209800" cy="60016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N" sz="1100" b="1" dirty="0" smtClean="0">
                <a:latin typeface="Bookman Old Style" pitchFamily="18" charset="0"/>
              </a:rPr>
              <a:t>25 MVA, 11 kV 3-phase generator has a sub-transient reactance of 20%</a:t>
            </a:r>
            <a:endParaRPr lang="en-US" sz="1100" b="1" dirty="0"/>
          </a:p>
        </p:txBody>
      </p:sp>
      <p:sp>
        <p:nvSpPr>
          <p:cNvPr id="173" name="TextBox 172"/>
          <p:cNvSpPr txBox="1"/>
          <p:nvPr/>
        </p:nvSpPr>
        <p:spPr>
          <a:xfrm>
            <a:off x="6019800" y="5257800"/>
            <a:ext cx="2971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N" sz="1200" b="1" dirty="0" smtClean="0">
                <a:latin typeface="Bookman Old Style" pitchFamily="18" charset="0"/>
              </a:rPr>
              <a:t>The motors have rated inputs of 15 and 7.5 MVA, both 10 kV with 25% sub-transient reactance</a:t>
            </a:r>
            <a:endParaRPr lang="en-US" sz="12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4800600" y="1228636"/>
            <a:ext cx="2209800" cy="6001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N" sz="1100" b="1" dirty="0" smtClean="0">
                <a:latin typeface="Bookman Old Style" pitchFamily="18" charset="0"/>
              </a:rPr>
              <a:t>3-phase transformers rated 30 MVA, 10.8/121 kV, </a:t>
            </a:r>
            <a:r>
              <a:rPr lang="en-IN" sz="1100" b="1" dirty="0" smtClean="0">
                <a:latin typeface="Bookman Old Style" pitchFamily="18" charset="0"/>
                <a:sym typeface="Symbol"/>
              </a:rPr>
              <a:t>with leakage reactance of 10% .</a:t>
            </a:r>
            <a:endParaRPr lang="en-US" sz="1100" b="1" dirty="0"/>
          </a:p>
        </p:txBody>
      </p:sp>
      <p:sp>
        <p:nvSpPr>
          <p:cNvPr id="175" name="TextBox 174"/>
          <p:cNvSpPr txBox="1"/>
          <p:nvPr/>
        </p:nvSpPr>
        <p:spPr>
          <a:xfrm>
            <a:off x="3429000" y="3352800"/>
            <a:ext cx="1600200" cy="430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IN" sz="1100" b="1" dirty="0" smtClean="0">
                <a:latin typeface="Bookman Old Style" pitchFamily="18" charset="0"/>
                <a:sym typeface="Symbol"/>
              </a:rPr>
              <a:t>Series reactance of line is 100 ohms.</a:t>
            </a:r>
            <a:endParaRPr lang="en-US" sz="11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Given power system component Ratings </a:t>
            </a:r>
            <a:endParaRPr lang="en-IN" sz="28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Bookman Old Style" pitchFamily="18" charset="0"/>
              </a:rPr>
              <a:t>Choose Base MVA as 25 MVA.</a:t>
            </a:r>
          </a:p>
          <a:p>
            <a:r>
              <a:rPr lang="en-IN" sz="2400" dirty="0" smtClean="0">
                <a:latin typeface="Bookman Old Style" pitchFamily="18" charset="0"/>
              </a:rPr>
              <a:t>Generator  circuit  Base kV - 11 kV</a:t>
            </a:r>
          </a:p>
          <a:p>
            <a:r>
              <a:rPr lang="en-IN" sz="2400" dirty="0" smtClean="0">
                <a:latin typeface="Bookman Old Style" pitchFamily="18" charset="0"/>
              </a:rPr>
              <a:t>Transmission Line  Base kV – </a:t>
            </a:r>
            <a:r>
              <a:rPr lang="en-IN" sz="2400" b="1" dirty="0" smtClean="0">
                <a:solidFill>
                  <a:srgbClr val="C00000"/>
                </a:solidFill>
                <a:latin typeface="Bookman Old Style" pitchFamily="18" charset="0"/>
              </a:rPr>
              <a:t>11×(121/10.8) = 123.2 kV</a:t>
            </a:r>
          </a:p>
          <a:p>
            <a:r>
              <a:rPr lang="en-IN" sz="2400" dirty="0" smtClean="0">
                <a:latin typeface="Bookman Old Style" pitchFamily="18" charset="0"/>
              </a:rPr>
              <a:t>Motor  circuit  Base kV – </a:t>
            </a:r>
            <a:r>
              <a:rPr lang="en-IN" sz="2400" b="1" dirty="0" smtClean="0">
                <a:solidFill>
                  <a:srgbClr val="0070C0"/>
                </a:solidFill>
                <a:latin typeface="Bookman Old Style" pitchFamily="18" charset="0"/>
              </a:rPr>
              <a:t>123.2×(10.8/121) = 11 kV</a:t>
            </a:r>
          </a:p>
          <a:p>
            <a:r>
              <a:rPr lang="en-IN" sz="2400" b="1" dirty="0" smtClean="0">
                <a:latin typeface="Bookman Old Style" pitchFamily="18" charset="0"/>
              </a:rPr>
              <a:t>Base Values </a:t>
            </a:r>
            <a:r>
              <a:rPr lang="en-IN" sz="2400" dirty="0" smtClean="0">
                <a:latin typeface="Bookman Old Style" pitchFamily="18" charset="0"/>
              </a:rPr>
              <a:t>are  - </a:t>
            </a:r>
            <a:r>
              <a:rPr lang="en-IN" sz="2400" b="1" dirty="0" smtClean="0">
                <a:solidFill>
                  <a:srgbClr val="FF0000"/>
                </a:solidFill>
                <a:latin typeface="Bookman Old Style" pitchFamily="18" charset="0"/>
              </a:rPr>
              <a:t>NEW Values</a:t>
            </a:r>
          </a:p>
          <a:p>
            <a:r>
              <a:rPr lang="en-IN" sz="2400" b="1" dirty="0" smtClean="0">
                <a:latin typeface="Bookman Old Style" pitchFamily="18" charset="0"/>
              </a:rPr>
              <a:t>Machine Ratings</a:t>
            </a:r>
            <a:r>
              <a:rPr lang="en-IN" sz="2400" dirty="0" smtClean="0">
                <a:latin typeface="Bookman Old Style" pitchFamily="18" charset="0"/>
              </a:rPr>
              <a:t> are – </a:t>
            </a:r>
            <a:r>
              <a:rPr lang="en-IN" sz="2400" b="1" dirty="0" smtClean="0">
                <a:solidFill>
                  <a:srgbClr val="FF0000"/>
                </a:solidFill>
                <a:latin typeface="Bookman Old Style" pitchFamily="18" charset="0"/>
              </a:rPr>
              <a:t>OLD Values</a:t>
            </a:r>
          </a:p>
          <a:p>
            <a:r>
              <a:rPr lang="en-IN" sz="2000" b="1" dirty="0" err="1" smtClean="0">
                <a:solidFill>
                  <a:srgbClr val="FF0000"/>
                </a:solidFill>
                <a:latin typeface="Bookman Old Style" pitchFamily="18" charset="0"/>
              </a:rPr>
              <a:t>P.u</a:t>
            </a:r>
            <a:r>
              <a:rPr lang="en-IN" sz="20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IN" sz="2000" b="1" baseline="-25000" dirty="0" smtClean="0">
                <a:solidFill>
                  <a:srgbClr val="FF0000"/>
                </a:solidFill>
                <a:latin typeface="Bookman Old Style" pitchFamily="18" charset="0"/>
              </a:rPr>
              <a:t>(new)</a:t>
            </a:r>
            <a:r>
              <a:rPr lang="en-IN" sz="2000" b="1" dirty="0" smtClean="0">
                <a:solidFill>
                  <a:srgbClr val="FF0000"/>
                </a:solidFill>
                <a:latin typeface="Bookman Old Style" pitchFamily="18" charset="0"/>
              </a:rPr>
              <a:t> = </a:t>
            </a:r>
            <a:r>
              <a:rPr lang="en-IN" sz="2000" b="1" dirty="0" err="1" smtClean="0">
                <a:solidFill>
                  <a:srgbClr val="FF0000"/>
                </a:solidFill>
                <a:latin typeface="Bookman Old Style" pitchFamily="18" charset="0"/>
              </a:rPr>
              <a:t>p.u</a:t>
            </a:r>
            <a:r>
              <a:rPr lang="en-IN" sz="20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IN" sz="2000" b="1" baseline="-25000" dirty="0" smtClean="0">
                <a:solidFill>
                  <a:srgbClr val="FF0000"/>
                </a:solidFill>
                <a:latin typeface="Bookman Old Style" pitchFamily="18" charset="0"/>
              </a:rPr>
              <a:t>(old)</a:t>
            </a:r>
            <a:r>
              <a:rPr lang="en-IN" sz="2000" b="1" dirty="0" smtClean="0">
                <a:solidFill>
                  <a:srgbClr val="0070C0"/>
                </a:solidFill>
                <a:latin typeface="Bookman Old Style" pitchFamily="18" charset="0"/>
              </a:rPr>
              <a:t> ×(MVA</a:t>
            </a:r>
            <a:r>
              <a:rPr lang="en-IN" sz="2000" b="1" baseline="-25000" dirty="0" smtClean="0">
                <a:solidFill>
                  <a:srgbClr val="0070C0"/>
                </a:solidFill>
                <a:latin typeface="Bookman Old Style" pitchFamily="18" charset="0"/>
              </a:rPr>
              <a:t>(new)</a:t>
            </a:r>
            <a:r>
              <a:rPr lang="en-IN" sz="2000" b="1" dirty="0" smtClean="0">
                <a:solidFill>
                  <a:srgbClr val="0070C0"/>
                </a:solidFill>
                <a:latin typeface="Bookman Old Style" pitchFamily="18" charset="0"/>
              </a:rPr>
              <a:t>/MVA</a:t>
            </a:r>
            <a:r>
              <a:rPr lang="en-IN" sz="2000" b="1" baseline="-25000" dirty="0" smtClean="0">
                <a:solidFill>
                  <a:srgbClr val="0070C0"/>
                </a:solidFill>
                <a:latin typeface="Bookman Old Style" pitchFamily="18" charset="0"/>
              </a:rPr>
              <a:t>(old)</a:t>
            </a:r>
            <a:r>
              <a:rPr lang="en-IN" sz="2000" b="1" dirty="0" smtClean="0">
                <a:solidFill>
                  <a:srgbClr val="0070C0"/>
                </a:solidFill>
                <a:latin typeface="Bookman Old Style" pitchFamily="18" charset="0"/>
              </a:rPr>
              <a:t> )×(kV</a:t>
            </a:r>
            <a:r>
              <a:rPr lang="en-IN" sz="2000" b="1" baseline="-25000" dirty="0" smtClean="0">
                <a:solidFill>
                  <a:srgbClr val="0070C0"/>
                </a:solidFill>
                <a:latin typeface="Bookman Old Style" pitchFamily="18" charset="0"/>
              </a:rPr>
              <a:t>(old)</a:t>
            </a:r>
            <a:r>
              <a:rPr lang="en-IN" sz="2000" b="1" dirty="0" smtClean="0">
                <a:solidFill>
                  <a:srgbClr val="0070C0"/>
                </a:solidFill>
                <a:latin typeface="Bookman Old Style" pitchFamily="18" charset="0"/>
              </a:rPr>
              <a:t>/kV</a:t>
            </a:r>
            <a:r>
              <a:rPr lang="en-IN" sz="2000" b="1" baseline="-25000" dirty="0" smtClean="0">
                <a:solidFill>
                  <a:srgbClr val="0070C0"/>
                </a:solidFill>
                <a:latin typeface="Bookman Old Style" pitchFamily="18" charset="0"/>
              </a:rPr>
              <a:t>(new)</a:t>
            </a:r>
            <a:r>
              <a:rPr lang="en-IN" sz="2000" b="1" dirty="0" smtClean="0">
                <a:solidFill>
                  <a:srgbClr val="0070C0"/>
                </a:solidFill>
                <a:latin typeface="Bookman Old Style" pitchFamily="18" charset="0"/>
              </a:rPr>
              <a:t>)</a:t>
            </a:r>
            <a:r>
              <a:rPr lang="en-IN" sz="2000" b="1" baseline="30000" dirty="0" smtClean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en-IN" sz="2000" b="1" baseline="30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Per unit values</a:t>
            </a:r>
            <a:endParaRPr lang="en-IN" sz="2800" b="1" dirty="0">
              <a:latin typeface="Bookman Old Style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219200"/>
          <a:ext cx="8915400" cy="499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197"/>
                <a:gridCol w="2150817"/>
                <a:gridCol w="2071157"/>
                <a:gridCol w="3100229"/>
              </a:tblGrid>
              <a:tr h="802750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Component 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Base values (NEW)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Machine Ratings (OLD)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 unit Reactance</a:t>
                      </a:r>
                      <a:r>
                        <a:rPr lang="en-IN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(NEW)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1967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Transformer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 MVA, 11kV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 MVA, 10.8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0.1×(25/30) ×(10.8/11)</a:t>
                      </a:r>
                      <a:r>
                        <a:rPr lang="en-IN" sz="20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0.0805</a:t>
                      </a:r>
                    </a:p>
                  </a:txBody>
                  <a:tcPr anchor="ctr"/>
                </a:tc>
              </a:tr>
              <a:tr h="802750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Transmission line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 MVA, 123.2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(100×25)/(123.2)</a:t>
                      </a:r>
                      <a:r>
                        <a:rPr lang="en-IN" sz="28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r>
                        <a:rPr lang="en-IN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r>
                        <a:rPr lang="en-IN" sz="28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0.164</a:t>
                      </a:r>
                    </a:p>
                  </a:txBody>
                  <a:tcPr anchor="ctr"/>
                </a:tc>
              </a:tr>
              <a:tr h="1081967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Motor-1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 MVA,11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 MVA, 10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0.25×(25/15) ×(10/11)</a:t>
                      </a:r>
                      <a:r>
                        <a:rPr lang="en-IN" sz="20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r>
                        <a:rPr lang="en-IN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0.345</a:t>
                      </a:r>
                    </a:p>
                  </a:txBody>
                  <a:tcPr anchor="ctr"/>
                </a:tc>
              </a:tr>
              <a:tr h="1081967"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Motor-2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 MVA, 11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7.5 MVA, 10 kV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0.25×(25/7.5)×(10/11)</a:t>
                      </a:r>
                      <a:r>
                        <a:rPr lang="en-IN" sz="20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r>
                        <a:rPr lang="en-IN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0.69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689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Def:- Per unit value of any quantity is the ratio of the actual value in any units to the base value in the same units.</vt:lpstr>
      <vt:lpstr>Slide 3</vt:lpstr>
      <vt:lpstr>Advantages of per unit system of representation</vt:lpstr>
      <vt:lpstr>Per unit value of any quantity is the ratio of the actual value in any units to the base value in the same units.</vt:lpstr>
      <vt:lpstr>Construction of sequence networks of power system</vt:lpstr>
      <vt:lpstr>Slide 7</vt:lpstr>
      <vt:lpstr>Given power system component Ratings </vt:lpstr>
      <vt:lpstr>Per unit values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17</cp:revision>
  <dcterms:created xsi:type="dcterms:W3CDTF">2023-03-04T14:41:33Z</dcterms:created>
  <dcterms:modified xsi:type="dcterms:W3CDTF">2023-03-28T17:25:49Z</dcterms:modified>
</cp:coreProperties>
</file>